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FC022-0AEB-47C4-A791-D277BB91B6C8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FB05D-CD6D-4640-943A-6E8DE9236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9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FB05D-CD6D-4640-943A-6E8DE9236A8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27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2B5EC12-D2C7-422E-A2E1-E670CB1B430F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30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0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338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570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6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643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86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900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51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88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17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95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74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54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6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68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B5EC12-D2C7-422E-A2E1-E670CB1B430F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76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1461" y="1533500"/>
            <a:ext cx="8617527" cy="1515533"/>
          </a:xfrm>
        </p:spPr>
        <p:txBody>
          <a:bodyPr/>
          <a:lstStyle/>
          <a:p>
            <a:r>
              <a:rPr lang="ru-RU" sz="4400" dirty="0" smtClean="0"/>
              <a:t>ПРАКТИКА УСНОГО ТА ПИСЬМОВОГО ПЕРЕКЛАДУ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9594" y="4066590"/>
            <a:ext cx="4903850" cy="150427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uk-UA" sz="3600" dirty="0" smtClean="0"/>
              <a:t>Хан О.Г.</a:t>
            </a:r>
          </a:p>
          <a:p>
            <a:pPr algn="l"/>
            <a:r>
              <a:rPr lang="uk-UA" sz="3600" dirty="0" smtClean="0"/>
              <a:t>доцент, к. філол. наук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225" y="69470"/>
            <a:ext cx="12192000" cy="1323439"/>
          </a:xfrm>
          <a:prstGeom prst="rect">
            <a:avLst/>
          </a:prstGeom>
          <a:solidFill>
            <a:schemeClr val="lt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Факультет української й іноземної філології та журналістики</a:t>
            </a:r>
          </a:p>
          <a:p>
            <a:pPr algn="ctr"/>
            <a:r>
              <a:rPr lang="uk-UA" sz="2800" dirty="0" smtClean="0"/>
              <a:t>Кафедра англійської філології та прикладної лінгвістики</a:t>
            </a:r>
            <a:endParaRPr lang="en-US" sz="2800" dirty="0" smtClean="0"/>
          </a:p>
          <a:p>
            <a:pPr algn="ctr"/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15022" y="6220690"/>
            <a:ext cx="19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2020-2021 </a:t>
            </a:r>
            <a:r>
              <a:rPr lang="uk-UA" sz="2400" dirty="0" err="1" smtClean="0"/>
              <a:t>н.р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85433" y="3641735"/>
            <a:ext cx="5110792" cy="3216265"/>
          </a:xfrm>
          <a:prstGeom prst="rect">
            <a:avLst/>
          </a:prstGeom>
          <a:solidFill>
            <a:schemeClr val="lt1">
              <a:alpha val="8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900" dirty="0"/>
              <a:t>Освітня </a:t>
            </a:r>
            <a:r>
              <a:rPr lang="ru-RU" sz="2900" dirty="0" err="1"/>
              <a:t>програма</a:t>
            </a:r>
            <a:r>
              <a:rPr lang="ru-RU" sz="2900" dirty="0"/>
              <a:t> «</a:t>
            </a:r>
            <a:r>
              <a:rPr lang="ru-RU" sz="2900" dirty="0" err="1"/>
              <a:t>Філологія</a:t>
            </a:r>
            <a:r>
              <a:rPr lang="ru-RU" sz="2900" dirty="0"/>
              <a:t> (</a:t>
            </a:r>
            <a:r>
              <a:rPr lang="ru-RU" sz="2900" dirty="0" err="1"/>
              <a:t>Романські</a:t>
            </a:r>
            <a:r>
              <a:rPr lang="ru-RU" sz="2900" dirty="0"/>
              <a:t> </a:t>
            </a:r>
            <a:r>
              <a:rPr lang="ru-RU" sz="2900" dirty="0" err="1"/>
              <a:t>мови</a:t>
            </a:r>
            <a:r>
              <a:rPr lang="ru-RU" sz="2900" dirty="0"/>
              <a:t> та </a:t>
            </a:r>
            <a:r>
              <a:rPr lang="ru-RU" sz="2900" dirty="0" err="1"/>
              <a:t>літератури</a:t>
            </a:r>
            <a:r>
              <a:rPr lang="ru-RU" sz="2900" dirty="0"/>
              <a:t> (переклад </a:t>
            </a:r>
            <a:r>
              <a:rPr lang="ru-RU" sz="2900" dirty="0" err="1"/>
              <a:t>включно</a:t>
            </a:r>
            <a:r>
              <a:rPr lang="ru-RU" sz="2900" dirty="0"/>
              <a:t>))»</a:t>
            </a:r>
          </a:p>
          <a:p>
            <a:r>
              <a:rPr lang="ru-RU" sz="2900" smtClean="0"/>
              <a:t>035.055 Філологія</a:t>
            </a:r>
            <a:r>
              <a:rPr lang="ru-RU" sz="2900" dirty="0" smtClean="0"/>
              <a:t> </a:t>
            </a:r>
            <a:r>
              <a:rPr lang="ru-RU" sz="2900" dirty="0"/>
              <a:t>(</a:t>
            </a:r>
            <a:r>
              <a:rPr lang="ru-RU" sz="2900" dirty="0" err="1"/>
              <a:t>романські</a:t>
            </a:r>
            <a:r>
              <a:rPr lang="ru-RU" sz="2900" dirty="0"/>
              <a:t> </a:t>
            </a:r>
            <a:r>
              <a:rPr lang="ru-RU" sz="2900" dirty="0" err="1"/>
              <a:t>мови</a:t>
            </a:r>
            <a:r>
              <a:rPr lang="ru-RU" sz="2900" dirty="0"/>
              <a:t> та </a:t>
            </a:r>
            <a:r>
              <a:rPr lang="ru-RU" sz="2900" dirty="0" err="1" smtClean="0"/>
              <a:t>літератури</a:t>
            </a:r>
            <a:r>
              <a:rPr lang="ru-RU" sz="2900" dirty="0"/>
              <a:t> </a:t>
            </a:r>
            <a:r>
              <a:rPr lang="ru-RU" sz="2900" dirty="0" smtClean="0"/>
              <a:t>(переклад </a:t>
            </a:r>
            <a:r>
              <a:rPr lang="ru-RU" sz="2900" dirty="0" err="1" smtClean="0"/>
              <a:t>включно</a:t>
            </a:r>
            <a:r>
              <a:rPr lang="ru-RU" sz="2900" dirty="0" smtClean="0"/>
              <a:t>), перша – </a:t>
            </a:r>
            <a:r>
              <a:rPr lang="ru-RU" sz="2900" dirty="0" err="1" smtClean="0"/>
              <a:t>французька</a:t>
            </a:r>
            <a:r>
              <a:rPr lang="ru-RU" sz="2900" dirty="0" smtClean="0"/>
              <a:t>)</a:t>
            </a:r>
            <a:endParaRPr lang="ru-RU" sz="2900" dirty="0"/>
          </a:p>
          <a:p>
            <a:r>
              <a:rPr lang="ru-RU" sz="2900" dirty="0"/>
              <a:t>1М</a:t>
            </a:r>
          </a:p>
        </p:txBody>
      </p:sp>
    </p:spTree>
    <p:extLst>
      <p:ext uri="{BB962C8B-B14F-4D97-AF65-F5344CB8AC3E}">
        <p14:creationId xmlns:p14="http://schemas.microsoft.com/office/powerpoint/2010/main" val="46398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871295"/>
            <a:ext cx="9601196" cy="1303867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Мета: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формування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студентів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системи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навичок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вмінь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необхідних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для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успішного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оволодіння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781" y="2598496"/>
            <a:ext cx="10619509" cy="3760740"/>
          </a:xfrm>
        </p:spPr>
        <p:txBody>
          <a:bodyPr>
            <a:normAutofit lnSpcReduction="10000"/>
          </a:bodyPr>
          <a:lstStyle/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послідовним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перекладом (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consecutive </a:t>
            </a:r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interpreting)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  <a:endParaRPr lang="en-US" sz="2600" dirty="0" smtClean="0">
              <a:solidFill>
                <a:schemeClr val="tx2">
                  <a:lumMod val="75000"/>
                  <a:lumOff val="25000"/>
                </a:schemeClr>
              </a:solidFill>
              <a:latin typeface="Bodoni MT Condensed" panose="02070606080606020203" pitchFamily="18" charset="0"/>
            </a:endParaRP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синхронним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перекладом (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simultaneous </a:t>
            </a:r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interpreting)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  <a:endParaRPr lang="en-US" sz="2600" dirty="0" smtClean="0">
              <a:solidFill>
                <a:schemeClr val="tx2">
                  <a:lumMod val="75000"/>
                  <a:lumOff val="25000"/>
                </a:schemeClr>
              </a:solidFill>
              <a:latin typeface="Bodoni MT Condensed" panose="02070606080606020203" pitchFamily="18" charset="0"/>
            </a:endParaRP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усним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двостороннім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перекладом (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two-way translation)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 </a:t>
            </a:r>
          </a:p>
          <a:p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перекладом «з листа» (“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at-sight” translation)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резюмуванням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сприйнятої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інформації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resume making)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письмовим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перекладом  (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written translation)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техніками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перекладацького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скоропису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translator’s note-taking)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endParaRPr lang="en-US" sz="2600" dirty="0" smtClean="0">
              <a:solidFill>
                <a:schemeClr val="tx2">
                  <a:lumMod val="75000"/>
                  <a:lumOff val="25000"/>
                </a:schemeClr>
              </a:solidFill>
              <a:latin typeface="Bodoni MT Condensed" panose="02070606080606020203" pitchFamily="18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r="31060"/>
          <a:stretch/>
        </p:blipFill>
        <p:spPr>
          <a:xfrm rot="21111687">
            <a:off x="9757757" y="3752360"/>
            <a:ext cx="2277680" cy="2883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93754">
            <a:off x="7502403" y="1531209"/>
            <a:ext cx="3974937" cy="34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82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55407"/>
            <a:ext cx="10709564" cy="3778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Викладання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практики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усного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письмового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має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меті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надати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студентам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основні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положення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щодо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техніки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передачі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повідомлення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з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однієї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мови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іншу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англійська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/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українська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українська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/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англійська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). </a:t>
            </a:r>
            <a:endParaRPr lang="uk-UA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Фахівець-перекладач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повинен не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тільки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вільно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володіти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вихідною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мовою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мовою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перекладу, але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вміти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швидко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реагувати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добираючи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еквіваленти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складатимуть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адекватне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передавання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вихідного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повідомлення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образно та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асоціативно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мислити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мати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бездоганну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пам’ять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endParaRPr lang="ru-RU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" r="7313"/>
          <a:stretch/>
        </p:blipFill>
        <p:spPr>
          <a:xfrm rot="349012">
            <a:off x="10652988" y="246989"/>
            <a:ext cx="1418526" cy="2449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342">
            <a:off x="7232068" y="4876240"/>
            <a:ext cx="3410244" cy="1820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187">
            <a:off x="2591115" y="4543047"/>
            <a:ext cx="3456709" cy="2241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4883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98" y="484140"/>
            <a:ext cx="9601196" cy="1303867"/>
          </a:xfrm>
        </p:spPr>
        <p:txBody>
          <a:bodyPr/>
          <a:lstStyle/>
          <a:p>
            <a:pPr algn="l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КУРС НАЛАШТОВАНИЙ НА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1998" y="1579419"/>
            <a:ext cx="10848111" cy="48352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формування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розвиток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у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студентів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вмінь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навичок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допоможуть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  </a:t>
            </a:r>
          </a:p>
          <a:p>
            <a:pPr marL="0" indent="0">
              <a:buNone/>
            </a:pPr>
            <a:r>
              <a:rPr lang="ru-RU" sz="2600" dirty="0" smtClean="0">
                <a:ln w="0"/>
                <a:solidFill>
                  <a:schemeClr val="tx2">
                    <a:lumMod val="75000"/>
                    <a:lumOff val="25000"/>
                  </a:schemeClr>
                </a:solidFill>
              </a:rPr>
              <a:t>ДОЛАТИ</a:t>
            </a:r>
            <a:r>
              <a:rPr lang="ru-RU" sz="2600" dirty="0" smtClean="0">
                <a:ln w="0"/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600" dirty="0" smtClean="0">
                <a:ln w="0"/>
                <a:solidFill>
                  <a:schemeClr val="tx2">
                    <a:lumMod val="75000"/>
                    <a:lumOff val="25000"/>
                  </a:schemeClr>
                </a:solidFill>
              </a:rPr>
              <a:t>ТРУДНОЩІ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виникають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у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процесі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усного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письмового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 </a:t>
            </a:r>
          </a:p>
          <a:p>
            <a:pPr marL="0" indent="0">
              <a:buNone/>
            </a:pPr>
            <a:r>
              <a:rPr lang="ru-RU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 САМЕ: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стилістичні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особливості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вихідного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повідомлення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шумові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перешкоди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  <a:endParaRPr lang="ru-RU" sz="26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темп потоку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мовлення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різке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переключення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іншу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тематику;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труднощі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у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передаванні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змісту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конотації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стилістика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жанрові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особливості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2499444"/>
            <a:ext cx="3200400" cy="2100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26" y="4372410"/>
            <a:ext cx="3848088" cy="2485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38717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819" y="386386"/>
            <a:ext cx="10889671" cy="230139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ДОСЯГНЕННЯ </a:t>
            </a:r>
            <a:r>
              <a:rPr lang="ru-RU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студентами </a:t>
            </a:r>
            <a:r>
              <a:rPr lang="ru-RU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необхідних</a:t>
            </a:r>
            <a:r>
              <a:rPr lang="ru-RU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вмінь</a:t>
            </a:r>
            <a:r>
              <a:rPr lang="ru-RU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 і </a:t>
            </a:r>
            <a:r>
              <a:rPr lang="ru-RU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навичок</a:t>
            </a:r>
            <a:r>
              <a:rPr lang="ru-RU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 курс </a:t>
            </a:r>
            <a:r>
              <a:rPr lang="ru-RU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передбачає</a:t>
            </a:r>
            <a:r>
              <a:rPr lang="ru-RU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 низку </a:t>
            </a:r>
            <a:r>
              <a:rPr lang="ru-RU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вправ</a:t>
            </a:r>
            <a:r>
              <a:rPr lang="ru-RU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ru-RU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що</a:t>
            </a:r>
            <a:r>
              <a:rPr lang="ru-RU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допоможуть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ДОЛАТИ </a:t>
            </a:r>
            <a:r>
              <a:rPr lang="ru-RU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названі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ТРУДНОЩІ: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291" y="2535382"/>
            <a:ext cx="9601196" cy="3532909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мнемотичні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вправи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або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вправи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засвоєння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прецезійної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лексики (на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запам’ятовування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числівників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власних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імен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назв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географічних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об’єктів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);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вправи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для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тренування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вимови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дикції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англійською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українською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);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вправи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“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snowball” repetition (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сприяють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утриманню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в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пам’яті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кілька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лінійних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висловлювань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);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вправи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резюмування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прослуханої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інформації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вправи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випрацювання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перекладацького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скоропису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</a:p>
          <a:p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6794">
            <a:off x="8459708" y="4414776"/>
            <a:ext cx="3751560" cy="2117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28767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120" y="802793"/>
            <a:ext cx="10647220" cy="381154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здійснення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двостороннього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інтерв’ю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</a:p>
          <a:p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здійснення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перекладу-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реферування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</a:p>
          <a:p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виконання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 «з листа»; </a:t>
            </a:r>
          </a:p>
          <a:p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здійснення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письмового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 (у тому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числі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й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художнього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);</a:t>
            </a:r>
          </a:p>
          <a:p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виконання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послідовного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пофразового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перекладу; </a:t>
            </a:r>
          </a:p>
          <a:p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здійснення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синхронного перекладу (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із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залученням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спеціалізованої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апаратури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49"/>
          <a:stretch/>
        </p:blipFill>
        <p:spPr>
          <a:xfrm rot="21134201">
            <a:off x="7014435" y="3958342"/>
            <a:ext cx="2593778" cy="2619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2" r="25025"/>
          <a:stretch/>
        </p:blipFill>
        <p:spPr>
          <a:xfrm rot="198295">
            <a:off x="9653142" y="3921373"/>
            <a:ext cx="2463030" cy="2888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0455">
            <a:off x="8888534" y="-156830"/>
            <a:ext cx="3144531" cy="3677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7" b="19710"/>
          <a:stretch/>
        </p:blipFill>
        <p:spPr>
          <a:xfrm>
            <a:off x="156336" y="4077825"/>
            <a:ext cx="5622930" cy="2575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49220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4514"/>
            <a:ext cx="12316691" cy="6858000"/>
          </a:xfr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0400" b="1" dirty="0"/>
              <a:t>ПРН-2. </a:t>
            </a:r>
            <a:r>
              <a:rPr lang="ru-RU" sz="10400" dirty="0" err="1"/>
              <a:t>Упевнено</a:t>
            </a:r>
            <a:r>
              <a:rPr lang="ru-RU" sz="10400" dirty="0"/>
              <a:t> </a:t>
            </a:r>
            <a:r>
              <a:rPr lang="ru-RU" sz="10400" dirty="0" err="1"/>
              <a:t>володіти</a:t>
            </a:r>
            <a:r>
              <a:rPr lang="ru-RU" sz="10400" dirty="0"/>
              <a:t> державною та </a:t>
            </a:r>
            <a:r>
              <a:rPr lang="ru-RU" sz="10400" dirty="0" err="1"/>
              <a:t>іноземною</a:t>
            </a:r>
            <a:r>
              <a:rPr lang="ru-RU" sz="10400" dirty="0"/>
              <a:t> </a:t>
            </a:r>
            <a:r>
              <a:rPr lang="ru-RU" sz="10400" dirty="0" err="1"/>
              <a:t>мовами</a:t>
            </a:r>
            <a:r>
              <a:rPr lang="ru-RU" sz="10400" dirty="0"/>
              <a:t> для </a:t>
            </a:r>
            <a:r>
              <a:rPr lang="ru-RU" sz="10400" dirty="0" err="1"/>
              <a:t>реалізації</a:t>
            </a:r>
            <a:r>
              <a:rPr lang="ru-RU" sz="10400" dirty="0"/>
              <a:t> </a:t>
            </a:r>
            <a:r>
              <a:rPr lang="ru-RU" sz="10400" dirty="0" err="1"/>
              <a:t>письмової</a:t>
            </a:r>
            <a:r>
              <a:rPr lang="ru-RU" sz="10400" dirty="0"/>
              <a:t> та </a:t>
            </a:r>
            <a:r>
              <a:rPr lang="ru-RU" sz="10400" dirty="0" err="1"/>
              <a:t>усної</a:t>
            </a:r>
            <a:r>
              <a:rPr lang="ru-RU" sz="10400" dirty="0"/>
              <a:t> </a:t>
            </a:r>
            <a:r>
              <a:rPr lang="ru-RU" sz="10400" dirty="0" err="1"/>
              <a:t>комунікації</a:t>
            </a:r>
            <a:r>
              <a:rPr lang="ru-RU" sz="10400" dirty="0"/>
              <a:t>, </a:t>
            </a:r>
            <a:r>
              <a:rPr lang="ru-RU" sz="10400" dirty="0" err="1"/>
              <a:t>зокрема</a:t>
            </a:r>
            <a:r>
              <a:rPr lang="ru-RU" sz="10400" dirty="0"/>
              <a:t> в </a:t>
            </a:r>
            <a:r>
              <a:rPr lang="ru-RU" sz="10400" dirty="0" err="1"/>
              <a:t>ситуаціях</a:t>
            </a:r>
            <a:r>
              <a:rPr lang="ru-RU" sz="10400" dirty="0"/>
              <a:t> </a:t>
            </a:r>
            <a:r>
              <a:rPr lang="ru-RU" sz="10400" dirty="0" err="1"/>
              <a:t>професійного</a:t>
            </a:r>
            <a:r>
              <a:rPr lang="ru-RU" sz="10400" dirty="0"/>
              <a:t> й </a:t>
            </a:r>
            <a:r>
              <a:rPr lang="ru-RU" sz="10400" dirty="0" err="1"/>
              <a:t>наукового</a:t>
            </a:r>
            <a:r>
              <a:rPr lang="ru-RU" sz="10400" dirty="0"/>
              <a:t> </a:t>
            </a:r>
            <a:r>
              <a:rPr lang="ru-RU" sz="10400" dirty="0" err="1"/>
              <a:t>спілкування</a:t>
            </a:r>
            <a:r>
              <a:rPr lang="ru-RU" sz="10400" dirty="0"/>
              <a:t>; </a:t>
            </a:r>
            <a:r>
              <a:rPr lang="ru-RU" sz="10400" dirty="0" err="1"/>
              <a:t>презентувати</a:t>
            </a:r>
            <a:r>
              <a:rPr lang="ru-RU" sz="10400" dirty="0"/>
              <a:t> </a:t>
            </a:r>
            <a:r>
              <a:rPr lang="ru-RU" sz="10400" dirty="0" err="1"/>
              <a:t>результати</a:t>
            </a:r>
            <a:r>
              <a:rPr lang="ru-RU" sz="10400" dirty="0"/>
              <a:t> </a:t>
            </a:r>
            <a:r>
              <a:rPr lang="ru-RU" sz="10400" dirty="0" err="1"/>
              <a:t>досліджень</a:t>
            </a:r>
            <a:r>
              <a:rPr lang="ru-RU" sz="10400" dirty="0"/>
              <a:t> державною та </a:t>
            </a:r>
            <a:r>
              <a:rPr lang="ru-RU" sz="10400" dirty="0" err="1"/>
              <a:t>іноземною</a:t>
            </a:r>
            <a:r>
              <a:rPr lang="ru-RU" sz="10400" dirty="0"/>
              <a:t> </a:t>
            </a:r>
            <a:r>
              <a:rPr lang="ru-RU" sz="10400" dirty="0" err="1"/>
              <a:t>мовами</a:t>
            </a:r>
            <a:r>
              <a:rPr lang="ru-RU" sz="10400" dirty="0"/>
              <a:t>.</a:t>
            </a:r>
          </a:p>
          <a:p>
            <a:pPr marL="0" indent="0">
              <a:buNone/>
            </a:pPr>
            <a:r>
              <a:rPr lang="ru-RU" sz="10400" b="1" dirty="0"/>
              <a:t>ПРН-10. </a:t>
            </a:r>
            <a:r>
              <a:rPr lang="ru-RU" sz="10400" dirty="0" err="1"/>
              <a:t>Збирати</a:t>
            </a:r>
            <a:r>
              <a:rPr lang="ru-RU" sz="10400" dirty="0"/>
              <a:t> й </a:t>
            </a:r>
            <a:r>
              <a:rPr lang="ru-RU" sz="10400" dirty="0" err="1"/>
              <a:t>систематизувати</a:t>
            </a:r>
            <a:r>
              <a:rPr lang="ru-RU" sz="10400" dirty="0"/>
              <a:t> </a:t>
            </a:r>
            <a:r>
              <a:rPr lang="ru-RU" sz="10400" dirty="0" err="1"/>
              <a:t>мовні</a:t>
            </a:r>
            <a:r>
              <a:rPr lang="ru-RU" sz="10400" dirty="0"/>
              <a:t>, </a:t>
            </a:r>
            <a:r>
              <a:rPr lang="ru-RU" sz="10400" dirty="0" err="1"/>
              <a:t>мовленнєві</a:t>
            </a:r>
            <a:r>
              <a:rPr lang="ru-RU" sz="10400" dirty="0"/>
              <a:t> </a:t>
            </a:r>
            <a:r>
              <a:rPr lang="ru-RU" sz="10400" dirty="0" err="1"/>
              <a:t>факти</a:t>
            </a:r>
            <a:r>
              <a:rPr lang="ru-RU" sz="10400" dirty="0"/>
              <a:t>, </a:t>
            </a:r>
            <a:r>
              <a:rPr lang="ru-RU" sz="10400" dirty="0" err="1"/>
              <a:t>інтерпретувати</a:t>
            </a:r>
            <a:r>
              <a:rPr lang="ru-RU" sz="10400" dirty="0"/>
              <a:t> й </a:t>
            </a:r>
            <a:r>
              <a:rPr lang="ru-RU" sz="10400" dirty="0" err="1"/>
              <a:t>перекладати</a:t>
            </a:r>
            <a:r>
              <a:rPr lang="ru-RU" sz="10400" dirty="0"/>
              <a:t> </a:t>
            </a:r>
            <a:r>
              <a:rPr lang="ru-RU" sz="10400" dirty="0" err="1"/>
              <a:t>тексти</a:t>
            </a:r>
            <a:r>
              <a:rPr lang="ru-RU" sz="10400" dirty="0"/>
              <a:t> </a:t>
            </a:r>
            <a:r>
              <a:rPr lang="ru-RU" sz="10400" dirty="0" err="1"/>
              <a:t>різних</a:t>
            </a:r>
            <a:r>
              <a:rPr lang="ru-RU" sz="10400" dirty="0"/>
              <a:t> </a:t>
            </a:r>
            <a:r>
              <a:rPr lang="ru-RU" sz="10400" dirty="0" err="1"/>
              <a:t>стилів</a:t>
            </a:r>
            <a:r>
              <a:rPr lang="ru-RU" sz="10400" dirty="0"/>
              <a:t> і </a:t>
            </a:r>
            <a:r>
              <a:rPr lang="ru-RU" sz="10400" dirty="0" err="1"/>
              <a:t>жанрів</a:t>
            </a:r>
            <a:r>
              <a:rPr lang="ru-RU" sz="10400" dirty="0"/>
              <a:t>; </a:t>
            </a:r>
            <a:r>
              <a:rPr lang="ru-RU" sz="10400" dirty="0" err="1"/>
              <a:t>працювати</a:t>
            </a:r>
            <a:r>
              <a:rPr lang="ru-RU" sz="10400" dirty="0"/>
              <a:t> з </a:t>
            </a:r>
            <a:r>
              <a:rPr lang="ru-RU" sz="10400" dirty="0" err="1"/>
              <a:t>науковою</a:t>
            </a:r>
            <a:r>
              <a:rPr lang="ru-RU" sz="10400" dirty="0"/>
              <a:t> </a:t>
            </a:r>
            <a:r>
              <a:rPr lang="ru-RU" sz="10400" dirty="0" err="1"/>
              <a:t>літературою</a:t>
            </a:r>
            <a:r>
              <a:rPr lang="ru-RU" sz="10400" dirty="0"/>
              <a:t>; </a:t>
            </a:r>
            <a:r>
              <a:rPr lang="ru-RU" sz="10400" dirty="0" err="1"/>
              <a:t>визначати</a:t>
            </a:r>
            <a:r>
              <a:rPr lang="ru-RU" sz="10400" dirty="0"/>
              <a:t> та </a:t>
            </a:r>
            <a:r>
              <a:rPr lang="ru-RU" sz="10400" dirty="0" err="1"/>
              <a:t>застосовувати</a:t>
            </a:r>
            <a:r>
              <a:rPr lang="ru-RU" sz="10400" dirty="0"/>
              <a:t> </a:t>
            </a:r>
            <a:r>
              <a:rPr lang="ru-RU" sz="10400" dirty="0" err="1"/>
              <a:t>знання</a:t>
            </a:r>
            <a:r>
              <a:rPr lang="ru-RU" sz="10400" dirty="0"/>
              <a:t> </a:t>
            </a:r>
            <a:r>
              <a:rPr lang="ru-RU" sz="10400" dirty="0" err="1"/>
              <a:t>щодо</a:t>
            </a:r>
            <a:r>
              <a:rPr lang="ru-RU" sz="10400" dirty="0"/>
              <a:t> </a:t>
            </a:r>
            <a:r>
              <a:rPr lang="ru-RU" sz="10400" dirty="0" err="1"/>
              <a:t>моделювання</a:t>
            </a:r>
            <a:r>
              <a:rPr lang="ru-RU" sz="10400" dirty="0"/>
              <a:t> </a:t>
            </a:r>
            <a:r>
              <a:rPr lang="ru-RU" sz="10400" dirty="0" err="1"/>
              <a:t>процесів</a:t>
            </a:r>
            <a:r>
              <a:rPr lang="ru-RU" sz="10400" dirty="0"/>
              <a:t> </a:t>
            </a:r>
            <a:r>
              <a:rPr lang="ru-RU" sz="10400" dirty="0" err="1"/>
              <a:t>сприйняття</a:t>
            </a:r>
            <a:r>
              <a:rPr lang="ru-RU" sz="10400" dirty="0"/>
              <a:t> та </a:t>
            </a:r>
            <a:r>
              <a:rPr lang="ru-RU" sz="10400" dirty="0" err="1"/>
              <a:t>продукування</a:t>
            </a:r>
            <a:r>
              <a:rPr lang="ru-RU" sz="10400" dirty="0"/>
              <a:t>, </a:t>
            </a:r>
            <a:r>
              <a:rPr lang="ru-RU" sz="10400" dirty="0" err="1"/>
              <a:t>класифікації</a:t>
            </a:r>
            <a:r>
              <a:rPr lang="ru-RU" sz="10400" dirty="0"/>
              <a:t> </a:t>
            </a:r>
            <a:r>
              <a:rPr lang="ru-RU" sz="10400" dirty="0" err="1"/>
              <a:t>помилок</a:t>
            </a:r>
            <a:r>
              <a:rPr lang="ru-RU" sz="10400" dirty="0"/>
              <a:t> </a:t>
            </a:r>
            <a:r>
              <a:rPr lang="ru-RU" sz="10400" dirty="0" err="1"/>
              <a:t>мовних</a:t>
            </a:r>
            <a:r>
              <a:rPr lang="ru-RU" sz="10400" dirty="0"/>
              <a:t> і </a:t>
            </a:r>
            <a:r>
              <a:rPr lang="ru-RU" sz="10400" dirty="0" err="1"/>
              <a:t>мовленнєвих</a:t>
            </a:r>
            <a:r>
              <a:rPr lang="ru-RU" sz="10400" dirty="0"/>
              <a:t> </a:t>
            </a:r>
            <a:r>
              <a:rPr lang="ru-RU" sz="10400" dirty="0" err="1"/>
              <a:t>механізмів</a:t>
            </a:r>
            <a:r>
              <a:rPr lang="ru-RU" sz="10400" dirty="0"/>
              <a:t>; </a:t>
            </a:r>
            <a:r>
              <a:rPr lang="ru-RU" sz="10400" dirty="0" err="1"/>
              <a:t>визначати</a:t>
            </a:r>
            <a:r>
              <a:rPr lang="ru-RU" sz="10400" dirty="0"/>
              <a:t> суть та характер </a:t>
            </a:r>
            <a:r>
              <a:rPr lang="ru-RU" sz="10400" dirty="0" err="1"/>
              <a:t>нерозв’язаних</a:t>
            </a:r>
            <a:r>
              <a:rPr lang="ru-RU" sz="10400" dirty="0"/>
              <a:t> </a:t>
            </a:r>
            <a:r>
              <a:rPr lang="ru-RU" sz="10400" dirty="0" err="1"/>
              <a:t>наукових</a:t>
            </a:r>
            <a:r>
              <a:rPr lang="ru-RU" sz="10400" dirty="0"/>
              <a:t> проблем; </a:t>
            </a:r>
            <a:r>
              <a:rPr lang="ru-RU" sz="10400" dirty="0" err="1"/>
              <a:t>узагальнювати</a:t>
            </a:r>
            <a:r>
              <a:rPr lang="ru-RU" sz="10400" dirty="0"/>
              <a:t> й </a:t>
            </a:r>
            <a:r>
              <a:rPr lang="ru-RU" sz="10400" dirty="0" err="1"/>
              <a:t>класифікувати</a:t>
            </a:r>
            <a:r>
              <a:rPr lang="ru-RU" sz="10400" dirty="0"/>
              <a:t> </a:t>
            </a:r>
            <a:r>
              <a:rPr lang="ru-RU" sz="10400" dirty="0" err="1"/>
              <a:t>емпіричний</a:t>
            </a:r>
            <a:r>
              <a:rPr lang="ru-RU" sz="10400" dirty="0"/>
              <a:t> </a:t>
            </a:r>
            <a:r>
              <a:rPr lang="ru-RU" sz="10400" dirty="0" err="1"/>
              <a:t>матеріал</a:t>
            </a:r>
            <a:r>
              <a:rPr lang="ru-RU" sz="10400" dirty="0"/>
              <a:t>, </a:t>
            </a:r>
            <a:r>
              <a:rPr lang="ru-RU" sz="10400" dirty="0" err="1"/>
              <a:t>вирішувати</a:t>
            </a:r>
            <a:r>
              <a:rPr lang="ru-RU" sz="10400" dirty="0"/>
              <a:t> </a:t>
            </a:r>
            <a:r>
              <a:rPr lang="ru-RU" sz="10400" dirty="0" err="1"/>
              <a:t>завдання</a:t>
            </a:r>
            <a:r>
              <a:rPr lang="ru-RU" sz="10400" dirty="0"/>
              <a:t> </a:t>
            </a:r>
            <a:r>
              <a:rPr lang="ru-RU" sz="10400" dirty="0" err="1"/>
              <a:t>пошукового</a:t>
            </a:r>
            <a:r>
              <a:rPr lang="ru-RU" sz="10400" dirty="0"/>
              <a:t> та проблемного характеру </a:t>
            </a:r>
            <a:r>
              <a:rPr lang="ru-RU" sz="10400" dirty="0" err="1"/>
              <a:t>тощо</a:t>
            </a:r>
            <a:r>
              <a:rPr lang="ru-RU" sz="10400" dirty="0"/>
              <a:t>.</a:t>
            </a:r>
          </a:p>
          <a:p>
            <a:pPr marL="0" indent="0">
              <a:buNone/>
            </a:pPr>
            <a:r>
              <a:rPr lang="ru-RU" sz="10400" b="1" dirty="0"/>
              <a:t>ПРН-14. </a:t>
            </a:r>
            <a:r>
              <a:rPr lang="ru-RU" sz="10400" dirty="0" err="1"/>
              <a:t>Створювати</a:t>
            </a:r>
            <a:r>
              <a:rPr lang="ru-RU" sz="10400" dirty="0"/>
              <a:t>, </a:t>
            </a:r>
            <a:r>
              <a:rPr lang="ru-RU" sz="10400" dirty="0" err="1"/>
              <a:t>аналізувати</a:t>
            </a:r>
            <a:r>
              <a:rPr lang="ru-RU" sz="10400" dirty="0"/>
              <a:t> й </a:t>
            </a:r>
            <a:r>
              <a:rPr lang="ru-RU" sz="10400" dirty="0" err="1"/>
              <a:t>редагувати</a:t>
            </a:r>
            <a:r>
              <a:rPr lang="ru-RU" sz="10400" dirty="0"/>
              <a:t> </a:t>
            </a:r>
            <a:r>
              <a:rPr lang="ru-RU" sz="10400" dirty="0" err="1"/>
              <a:t>тексти</a:t>
            </a:r>
            <a:r>
              <a:rPr lang="ru-RU" sz="10400" dirty="0"/>
              <a:t> </a:t>
            </a:r>
            <a:r>
              <a:rPr lang="ru-RU" sz="10400" dirty="0" err="1"/>
              <a:t>різних</a:t>
            </a:r>
            <a:r>
              <a:rPr lang="ru-RU" sz="10400" dirty="0"/>
              <a:t> </a:t>
            </a:r>
            <a:r>
              <a:rPr lang="ru-RU" sz="10400" dirty="0" err="1"/>
              <a:t>стилів</a:t>
            </a:r>
            <a:r>
              <a:rPr lang="ru-RU" sz="10400" dirty="0"/>
              <a:t> та </a:t>
            </a:r>
            <a:r>
              <a:rPr lang="ru-RU" sz="10400" dirty="0" err="1"/>
              <a:t>жанрів</a:t>
            </a:r>
            <a:r>
              <a:rPr lang="ru-RU" sz="10400" dirty="0"/>
              <a:t>; </a:t>
            </a:r>
            <a:r>
              <a:rPr lang="ru-RU" sz="10400" dirty="0" err="1"/>
              <a:t>здійснювати</a:t>
            </a:r>
            <a:r>
              <a:rPr lang="ru-RU" sz="10400" dirty="0"/>
              <a:t> переклад </a:t>
            </a:r>
            <a:r>
              <a:rPr lang="ru-RU" sz="10400" dirty="0" err="1"/>
              <a:t>англійськомовних</a:t>
            </a:r>
            <a:r>
              <a:rPr lang="ru-RU" sz="10400" dirty="0"/>
              <a:t> </a:t>
            </a:r>
            <a:r>
              <a:rPr lang="ru-RU" sz="10400" dirty="0" err="1"/>
              <a:t>текстів</a:t>
            </a:r>
            <a:r>
              <a:rPr lang="ru-RU" sz="10400" dirty="0"/>
              <a:t> </a:t>
            </a:r>
            <a:r>
              <a:rPr lang="ru-RU" sz="10400" dirty="0" err="1"/>
              <a:t>різних</a:t>
            </a:r>
            <a:r>
              <a:rPr lang="ru-RU" sz="10400" dirty="0"/>
              <a:t> </a:t>
            </a:r>
            <a:r>
              <a:rPr lang="ru-RU" sz="10400" dirty="0" err="1"/>
              <a:t>функціональних</a:t>
            </a:r>
            <a:r>
              <a:rPr lang="ru-RU" sz="10400" dirty="0"/>
              <a:t> </a:t>
            </a:r>
            <a:r>
              <a:rPr lang="ru-RU" sz="10400" dirty="0" err="1"/>
              <a:t>стилів</a:t>
            </a:r>
            <a:r>
              <a:rPr lang="ru-RU" sz="10400" dirty="0"/>
              <a:t>; </a:t>
            </a:r>
            <a:r>
              <a:rPr lang="ru-RU" sz="10400" dirty="0" err="1"/>
              <a:t>віршувати</a:t>
            </a:r>
            <a:r>
              <a:rPr lang="ru-RU" sz="10400" dirty="0"/>
              <a:t> </a:t>
            </a:r>
            <a:r>
              <a:rPr lang="ru-RU" sz="10400" dirty="0" err="1"/>
              <a:t>практичні</a:t>
            </a:r>
            <a:r>
              <a:rPr lang="ru-RU" sz="10400" dirty="0"/>
              <a:t> </a:t>
            </a:r>
            <a:r>
              <a:rPr lang="ru-RU" sz="10400" dirty="0" err="1"/>
              <a:t>проблеми</a:t>
            </a:r>
            <a:r>
              <a:rPr lang="ru-RU" sz="10400" dirty="0"/>
              <a:t> та потреби </a:t>
            </a:r>
            <a:r>
              <a:rPr lang="ru-RU" sz="10400" dirty="0" err="1"/>
              <a:t>суспільства</a:t>
            </a:r>
            <a:r>
              <a:rPr lang="ru-RU" sz="10400" dirty="0"/>
              <a:t> за </a:t>
            </a:r>
            <a:r>
              <a:rPr lang="ru-RU" sz="10400" dirty="0" err="1"/>
              <a:t>допомогою</a:t>
            </a:r>
            <a:r>
              <a:rPr lang="ru-RU" sz="10400" dirty="0"/>
              <a:t> </a:t>
            </a:r>
            <a:r>
              <a:rPr lang="ru-RU" sz="10400" dirty="0" err="1"/>
              <a:t>природної</a:t>
            </a:r>
            <a:r>
              <a:rPr lang="ru-RU" sz="10400" dirty="0"/>
              <a:t> </a:t>
            </a:r>
            <a:r>
              <a:rPr lang="ru-RU" sz="10400" dirty="0" err="1"/>
              <a:t>людської</a:t>
            </a:r>
            <a:r>
              <a:rPr lang="ru-RU" sz="10400" dirty="0"/>
              <a:t> </a:t>
            </a:r>
            <a:r>
              <a:rPr lang="ru-RU" sz="10400" dirty="0" err="1"/>
              <a:t>мови</a:t>
            </a:r>
            <a:r>
              <a:rPr lang="ru-RU" sz="10400" dirty="0"/>
              <a:t>, яка є </a:t>
            </a:r>
            <a:r>
              <a:rPr lang="ru-RU" sz="10400" dirty="0" err="1"/>
              <a:t>унікальним</a:t>
            </a:r>
            <a:r>
              <a:rPr lang="ru-RU" sz="10400" dirty="0"/>
              <a:t> </a:t>
            </a:r>
            <a:r>
              <a:rPr lang="ru-RU" sz="10400" dirty="0" err="1"/>
              <a:t>засобом</a:t>
            </a:r>
            <a:r>
              <a:rPr lang="ru-RU" sz="10400" dirty="0"/>
              <a:t> </a:t>
            </a:r>
            <a:r>
              <a:rPr lang="ru-RU" sz="10400" dirty="0" err="1"/>
              <a:t>збереження</a:t>
            </a:r>
            <a:r>
              <a:rPr lang="ru-RU" sz="10400" dirty="0"/>
              <a:t>, </a:t>
            </a:r>
            <a:r>
              <a:rPr lang="ru-RU" sz="10400" dirty="0" err="1"/>
              <a:t>накопичення</a:t>
            </a:r>
            <a:r>
              <a:rPr lang="ru-RU" sz="10400" dirty="0"/>
              <a:t>, </a:t>
            </a:r>
            <a:r>
              <a:rPr lang="ru-RU" sz="10400" dirty="0" err="1"/>
              <a:t>передачі</a:t>
            </a:r>
            <a:r>
              <a:rPr lang="ru-RU" sz="10400" dirty="0"/>
              <a:t> </a:t>
            </a:r>
            <a:r>
              <a:rPr lang="ru-RU" sz="10400" dirty="0" err="1"/>
              <a:t>інформації</a:t>
            </a:r>
            <a:r>
              <a:rPr lang="ru-RU" sz="10400" dirty="0"/>
              <a:t>; </a:t>
            </a:r>
            <a:r>
              <a:rPr lang="ru-RU" sz="10400" dirty="0" err="1"/>
              <a:t>аналізувати</a:t>
            </a:r>
            <a:r>
              <a:rPr lang="ru-RU" sz="10400" dirty="0"/>
              <a:t> текст на </a:t>
            </a:r>
            <a:r>
              <a:rPr lang="ru-RU" sz="10400" dirty="0" err="1"/>
              <a:t>природній</a:t>
            </a:r>
            <a:r>
              <a:rPr lang="ru-RU" sz="10400" dirty="0"/>
              <a:t> </a:t>
            </a:r>
            <a:r>
              <a:rPr lang="ru-RU" sz="10400" dirty="0" err="1"/>
              <a:t>мові</a:t>
            </a:r>
            <a:r>
              <a:rPr lang="ru-RU" sz="10400" dirty="0"/>
              <a:t> для адекватного </a:t>
            </a:r>
            <a:r>
              <a:rPr lang="ru-RU" sz="10400" dirty="0" err="1"/>
              <a:t>відбору</a:t>
            </a:r>
            <a:r>
              <a:rPr lang="ru-RU" sz="10400" dirty="0"/>
              <a:t> </a:t>
            </a:r>
            <a:r>
              <a:rPr lang="ru-RU" sz="10400" dirty="0" err="1"/>
              <a:t>мовного</a:t>
            </a:r>
            <a:r>
              <a:rPr lang="ru-RU" sz="10400" dirty="0"/>
              <a:t> </a:t>
            </a:r>
            <a:r>
              <a:rPr lang="ru-RU" sz="10400" dirty="0" err="1"/>
              <a:t>матеріалу</a:t>
            </a:r>
            <a:r>
              <a:rPr lang="ru-RU" sz="10400" dirty="0"/>
              <a:t> з метою </a:t>
            </a:r>
            <a:r>
              <a:rPr lang="ru-RU" sz="10400" dirty="0" err="1"/>
              <a:t>вдосконалення</a:t>
            </a:r>
            <a:r>
              <a:rPr lang="ru-RU" sz="10400" dirty="0"/>
              <a:t> методики </a:t>
            </a:r>
            <a:r>
              <a:rPr lang="ru-RU" sz="10400" dirty="0" err="1"/>
              <a:t>викладання</a:t>
            </a:r>
            <a:r>
              <a:rPr lang="ru-RU" sz="10400" dirty="0"/>
              <a:t> </a:t>
            </a:r>
            <a:r>
              <a:rPr lang="ru-RU" sz="10400" dirty="0" err="1"/>
              <a:t>мов</a:t>
            </a:r>
            <a:r>
              <a:rPr lang="ru-RU" sz="10400" dirty="0"/>
              <a:t> та </a:t>
            </a:r>
            <a:r>
              <a:rPr lang="ru-RU" sz="10400" dirty="0" err="1"/>
              <a:t>мовного</a:t>
            </a:r>
            <a:r>
              <a:rPr lang="ru-RU" sz="10400" dirty="0"/>
              <a:t> </a:t>
            </a:r>
            <a:r>
              <a:rPr lang="ru-RU" sz="10400" dirty="0" err="1"/>
              <a:t>тестування</a:t>
            </a:r>
            <a:r>
              <a:rPr lang="ru-RU" sz="10400" dirty="0"/>
              <a:t>; адекватно </a:t>
            </a:r>
            <a:r>
              <a:rPr lang="ru-RU" sz="10400" dirty="0" err="1"/>
              <a:t>перетворювати</a:t>
            </a:r>
            <a:r>
              <a:rPr lang="ru-RU" sz="10400" dirty="0"/>
              <a:t> </a:t>
            </a:r>
            <a:r>
              <a:rPr lang="ru-RU" sz="10400" dirty="0" err="1"/>
              <a:t>тексти</a:t>
            </a:r>
            <a:r>
              <a:rPr lang="ru-RU" sz="10400" dirty="0"/>
              <a:t> в </a:t>
            </a:r>
            <a:r>
              <a:rPr lang="ru-RU" sz="10400" dirty="0" err="1"/>
              <a:t>іншомовну</a:t>
            </a:r>
            <a:r>
              <a:rPr lang="ru-RU" sz="10400" dirty="0"/>
              <a:t> форму (</a:t>
            </a:r>
            <a:r>
              <a:rPr lang="ru-RU" sz="10400" dirty="0" err="1"/>
              <a:t>автоматизований</a:t>
            </a:r>
            <a:r>
              <a:rPr lang="ru-RU" sz="10400" dirty="0"/>
              <a:t> переклад); </a:t>
            </a:r>
            <a:r>
              <a:rPr lang="ru-RU" sz="10400" dirty="0" err="1"/>
              <a:t>уніфікувати</a:t>
            </a:r>
            <a:r>
              <a:rPr lang="ru-RU" sz="10400" dirty="0"/>
              <a:t> та </a:t>
            </a:r>
            <a:r>
              <a:rPr lang="ru-RU" sz="10400" dirty="0" err="1"/>
              <a:t>стандартизувати</a:t>
            </a:r>
            <a:r>
              <a:rPr lang="ru-RU" sz="10400" dirty="0"/>
              <a:t> </a:t>
            </a:r>
            <a:r>
              <a:rPr lang="ru-RU" sz="10400" dirty="0" err="1"/>
              <a:t>науково-технічну</a:t>
            </a:r>
            <a:r>
              <a:rPr lang="ru-RU" sz="10400" dirty="0"/>
              <a:t> </a:t>
            </a:r>
            <a:r>
              <a:rPr lang="ru-RU" sz="10400" dirty="0" err="1"/>
              <a:t>термінологію</a:t>
            </a:r>
            <a:r>
              <a:rPr lang="ru-RU" sz="10400" dirty="0"/>
              <a:t>; </a:t>
            </a:r>
            <a:r>
              <a:rPr lang="ru-RU" sz="10400" dirty="0" err="1"/>
              <a:t>автоматизувати</a:t>
            </a:r>
            <a:r>
              <a:rPr lang="ru-RU" sz="10400" dirty="0"/>
              <a:t> </a:t>
            </a:r>
            <a:r>
              <a:rPr lang="ru-RU" sz="10400" dirty="0" err="1"/>
              <a:t>лексикографічну</a:t>
            </a:r>
            <a:r>
              <a:rPr lang="ru-RU" sz="10400" dirty="0"/>
              <a:t> </a:t>
            </a:r>
            <a:r>
              <a:rPr lang="ru-RU" sz="10400" dirty="0" err="1"/>
              <a:t>працю</a:t>
            </a:r>
            <a:r>
              <a:rPr lang="ru-RU" sz="10400" dirty="0"/>
              <a:t>. </a:t>
            </a:r>
          </a:p>
          <a:p>
            <a:pPr marL="0" indent="0">
              <a:buNone/>
            </a:pPr>
            <a:r>
              <a:rPr lang="ru-RU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</a:t>
            </a:r>
            <a:r>
              <a:rPr lang="ru-RU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контролю: </a:t>
            </a:r>
            <a:r>
              <a:rPr lang="ru-RU" sz="1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екзамен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0" y="3103418"/>
            <a:ext cx="12302836" cy="306185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-14515"/>
            <a:ext cx="12316691" cy="108131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8714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609" y="11423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 ЧЕКАЄМО ВАС НА КУРСІ ПРАКТИКИ УСНОГО ТА ПИСЬМОВОГО ПЕРЕКЛАДУ!!! І РАЗОМ ОБОВ’ЯЗКОВО ДОСЯГНЕМО УСПІХУ!!!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749">
            <a:off x="364454" y="3194598"/>
            <a:ext cx="3437285" cy="3437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6"/>
          <a:stretch/>
        </p:blipFill>
        <p:spPr>
          <a:xfrm>
            <a:off x="4200642" y="3053978"/>
            <a:ext cx="2663749" cy="3718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686" flipH="1">
            <a:off x="7103030" y="3111730"/>
            <a:ext cx="5088968" cy="3824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6471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240</TotalTime>
  <Words>568</Words>
  <Application>Microsoft Office PowerPoint</Application>
  <PresentationFormat>Широкоэкранный</PresentationFormat>
  <Paragraphs>49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Bodoni MT Condensed</vt:lpstr>
      <vt:lpstr>Calibri</vt:lpstr>
      <vt:lpstr>Garamond</vt:lpstr>
      <vt:lpstr>Натуральные материалы</vt:lpstr>
      <vt:lpstr>ПРАКТИКА УСНОГО ТА ПИСЬМОВОГО ПЕРЕКЛАДУ</vt:lpstr>
      <vt:lpstr>Мета: формування у студентів системи навичок та вмінь, необхідних для успішного оволодіння:</vt:lpstr>
      <vt:lpstr>Презентация PowerPoint</vt:lpstr>
      <vt:lpstr>КУРС НАЛАШТОВАНИЙ НА</vt:lpstr>
      <vt:lpstr>ДЛЯ ДОСЯГНЕННЯ студентами необхідних вмінь і навичок курс передбачає низку вправ, що допоможуть ДОЛАТИ названі ТРУДНОЩІ:</vt:lpstr>
      <vt:lpstr>Презентация PowerPoint</vt:lpstr>
      <vt:lpstr>Презентация PowerPoint</vt:lpstr>
      <vt:lpstr>МИ ЧЕКАЄМО ВАС НА КУРСІ ПРАКТИКИ УСНОГО ТА ПИСЬМОВОГО ПЕРЕКЛАДУ!!! І РАЗОМ ОБОВ’ЯЗКОВО ДОСЯГНЕМО УСПІХУ!!!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УСНОГО ТА ПИСЬМОВОГО ПЕРЕКЛАДУ</dc:title>
  <dc:creator>Эдуард Иноземцев</dc:creator>
  <cp:lastModifiedBy>Пользователь</cp:lastModifiedBy>
  <cp:revision>46</cp:revision>
  <dcterms:created xsi:type="dcterms:W3CDTF">2020-06-17T12:12:51Z</dcterms:created>
  <dcterms:modified xsi:type="dcterms:W3CDTF">2020-09-16T18:33:01Z</dcterms:modified>
</cp:coreProperties>
</file>